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tiff" ContentType="image/tiff"/>
  <Default Extension="rels" ContentType="application/vnd.openxmlformats-package.relationships+xml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4"/>
  </p:notesMasterIdLst>
  <p:sldIdLst>
    <p:sldId id="314" r:id="rId2"/>
    <p:sldId id="335" r:id="rId3"/>
    <p:sldId id="350" r:id="rId4"/>
    <p:sldId id="332" r:id="rId5"/>
    <p:sldId id="324" r:id="rId6"/>
    <p:sldId id="331" r:id="rId7"/>
    <p:sldId id="296" r:id="rId8"/>
    <p:sldId id="297" r:id="rId9"/>
    <p:sldId id="298" r:id="rId10"/>
    <p:sldId id="299" r:id="rId11"/>
    <p:sldId id="300" r:id="rId12"/>
    <p:sldId id="303" r:id="rId13"/>
    <p:sldId id="336" r:id="rId14"/>
    <p:sldId id="304" r:id="rId15"/>
    <p:sldId id="307" r:id="rId16"/>
    <p:sldId id="311" r:id="rId17"/>
    <p:sldId id="313" r:id="rId18"/>
    <p:sldId id="333" r:id="rId19"/>
    <p:sldId id="337" r:id="rId20"/>
    <p:sldId id="321" r:id="rId21"/>
    <p:sldId id="323" r:id="rId22"/>
    <p:sldId id="361" r:id="rId23"/>
    <p:sldId id="352" r:id="rId24"/>
    <p:sldId id="443" r:id="rId25"/>
    <p:sldId id="445" r:id="rId26"/>
    <p:sldId id="424" r:id="rId27"/>
    <p:sldId id="439" r:id="rId28"/>
    <p:sldId id="440" r:id="rId29"/>
    <p:sldId id="442" r:id="rId30"/>
    <p:sldId id="345" r:id="rId31"/>
    <p:sldId id="370" r:id="rId32"/>
    <p:sldId id="334" r:id="rId33"/>
    <p:sldId id="320" r:id="rId34"/>
    <p:sldId id="422" r:id="rId35"/>
    <p:sldId id="318" r:id="rId36"/>
    <p:sldId id="319" r:id="rId37"/>
    <p:sldId id="316" r:id="rId38"/>
    <p:sldId id="371" r:id="rId39"/>
    <p:sldId id="372" r:id="rId40"/>
    <p:sldId id="373" r:id="rId41"/>
    <p:sldId id="375" r:id="rId42"/>
    <p:sldId id="402" r:id="rId43"/>
    <p:sldId id="376" r:id="rId44"/>
    <p:sldId id="377" r:id="rId45"/>
    <p:sldId id="379" r:id="rId46"/>
    <p:sldId id="381" r:id="rId47"/>
    <p:sldId id="382" r:id="rId48"/>
    <p:sldId id="384" r:id="rId49"/>
    <p:sldId id="385" r:id="rId50"/>
    <p:sldId id="386" r:id="rId51"/>
    <p:sldId id="398" r:id="rId52"/>
    <p:sldId id="396" r:id="rId53"/>
    <p:sldId id="399" r:id="rId54"/>
    <p:sldId id="400" r:id="rId55"/>
    <p:sldId id="270" r:id="rId56"/>
    <p:sldId id="256" r:id="rId57"/>
    <p:sldId id="258" r:id="rId58"/>
    <p:sldId id="264" r:id="rId59"/>
    <p:sldId id="282" r:id="rId60"/>
    <p:sldId id="280" r:id="rId61"/>
    <p:sldId id="275" r:id="rId62"/>
    <p:sldId id="283" r:id="rId63"/>
    <p:sldId id="284" r:id="rId64"/>
    <p:sldId id="286" r:id="rId65"/>
    <p:sldId id="287" r:id="rId66"/>
    <p:sldId id="288" r:id="rId67"/>
    <p:sldId id="289" r:id="rId68"/>
    <p:sldId id="360" r:id="rId69"/>
    <p:sldId id="271" r:id="rId70"/>
    <p:sldId id="380" r:id="rId71"/>
    <p:sldId id="290" r:id="rId72"/>
    <p:sldId id="291" r:id="rId73"/>
    <p:sldId id="459" r:id="rId74"/>
    <p:sldId id="351" r:id="rId75"/>
    <p:sldId id="354" r:id="rId76"/>
    <p:sldId id="363" r:id="rId77"/>
    <p:sldId id="364" r:id="rId78"/>
    <p:sldId id="365" r:id="rId79"/>
    <p:sldId id="456" r:id="rId80"/>
    <p:sldId id="355" r:id="rId81"/>
    <p:sldId id="356" r:id="rId82"/>
    <p:sldId id="368" r:id="rId83"/>
    <p:sldId id="420" r:id="rId84"/>
    <p:sldId id="428" r:id="rId85"/>
    <p:sldId id="432" r:id="rId86"/>
    <p:sldId id="430" r:id="rId87"/>
    <p:sldId id="366" r:id="rId88"/>
    <p:sldId id="339" r:id="rId89"/>
    <p:sldId id="340" r:id="rId90"/>
    <p:sldId id="436" r:id="rId91"/>
    <p:sldId id="342" r:id="rId92"/>
    <p:sldId id="435" r:id="rId93"/>
    <p:sldId id="341" r:id="rId94"/>
    <p:sldId id="437" r:id="rId95"/>
    <p:sldId id="433" r:id="rId96"/>
    <p:sldId id="434" r:id="rId97"/>
    <p:sldId id="417" r:id="rId98"/>
    <p:sldId id="418" r:id="rId99"/>
    <p:sldId id="421" r:id="rId100"/>
    <p:sldId id="357" r:id="rId101"/>
    <p:sldId id="358" r:id="rId102"/>
    <p:sldId id="406" r:id="rId103"/>
    <p:sldId id="411" r:id="rId104"/>
    <p:sldId id="414" r:id="rId105"/>
    <p:sldId id="409" r:id="rId106"/>
    <p:sldId id="449" r:id="rId107"/>
    <p:sldId id="450" r:id="rId108"/>
    <p:sldId id="451" r:id="rId109"/>
    <p:sldId id="452" r:id="rId110"/>
    <p:sldId id="454" r:id="rId111"/>
    <p:sldId id="349" r:id="rId112"/>
    <p:sldId id="462" r:id="rId1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07" d="100"/>
          <a:sy n="107" d="100"/>
        </p:scale>
        <p:origin x="-152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95" d="100"/>
        <a:sy n="95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60" Type="http://schemas.openxmlformats.org/officeDocument/2006/relationships/slide" Target="slides/slide59.xml"/><Relationship Id="rId61" Type="http://schemas.openxmlformats.org/officeDocument/2006/relationships/slide" Target="slides/slide60.xml"/><Relationship Id="rId62" Type="http://schemas.openxmlformats.org/officeDocument/2006/relationships/slide" Target="slides/slide61.xml"/><Relationship Id="rId63" Type="http://schemas.openxmlformats.org/officeDocument/2006/relationships/slide" Target="slides/slide62.xml"/><Relationship Id="rId64" Type="http://schemas.openxmlformats.org/officeDocument/2006/relationships/slide" Target="slides/slide63.xml"/><Relationship Id="rId65" Type="http://schemas.openxmlformats.org/officeDocument/2006/relationships/slide" Target="slides/slide64.xml"/><Relationship Id="rId66" Type="http://schemas.openxmlformats.org/officeDocument/2006/relationships/slide" Target="slides/slide65.xml"/><Relationship Id="rId67" Type="http://schemas.openxmlformats.org/officeDocument/2006/relationships/slide" Target="slides/slide66.xml"/><Relationship Id="rId68" Type="http://schemas.openxmlformats.org/officeDocument/2006/relationships/slide" Target="slides/slide67.xml"/><Relationship Id="rId69" Type="http://schemas.openxmlformats.org/officeDocument/2006/relationships/slide" Target="slides/slide68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90" Type="http://schemas.openxmlformats.org/officeDocument/2006/relationships/slide" Target="slides/slide89.xml"/><Relationship Id="rId91" Type="http://schemas.openxmlformats.org/officeDocument/2006/relationships/slide" Target="slides/slide90.xml"/><Relationship Id="rId92" Type="http://schemas.openxmlformats.org/officeDocument/2006/relationships/slide" Target="slides/slide91.xml"/><Relationship Id="rId93" Type="http://schemas.openxmlformats.org/officeDocument/2006/relationships/slide" Target="slides/slide92.xml"/><Relationship Id="rId94" Type="http://schemas.openxmlformats.org/officeDocument/2006/relationships/slide" Target="slides/slide93.xml"/><Relationship Id="rId95" Type="http://schemas.openxmlformats.org/officeDocument/2006/relationships/slide" Target="slides/slide94.xml"/><Relationship Id="rId96" Type="http://schemas.openxmlformats.org/officeDocument/2006/relationships/slide" Target="slides/slide95.xml"/><Relationship Id="rId101" Type="http://schemas.openxmlformats.org/officeDocument/2006/relationships/slide" Target="slides/slide100.xml"/><Relationship Id="rId102" Type="http://schemas.openxmlformats.org/officeDocument/2006/relationships/slide" Target="slides/slide101.xml"/><Relationship Id="rId103" Type="http://schemas.openxmlformats.org/officeDocument/2006/relationships/slide" Target="slides/slide102.xml"/><Relationship Id="rId104" Type="http://schemas.openxmlformats.org/officeDocument/2006/relationships/slide" Target="slides/slide103.xml"/><Relationship Id="rId105" Type="http://schemas.openxmlformats.org/officeDocument/2006/relationships/slide" Target="slides/slide104.xml"/><Relationship Id="rId106" Type="http://schemas.openxmlformats.org/officeDocument/2006/relationships/slide" Target="slides/slide105.xml"/><Relationship Id="rId107" Type="http://schemas.openxmlformats.org/officeDocument/2006/relationships/slide" Target="slides/slide106.xml"/><Relationship Id="rId108" Type="http://schemas.openxmlformats.org/officeDocument/2006/relationships/slide" Target="slides/slide107.xml"/><Relationship Id="rId109" Type="http://schemas.openxmlformats.org/officeDocument/2006/relationships/slide" Target="slides/slide108.xml"/><Relationship Id="rId97" Type="http://schemas.openxmlformats.org/officeDocument/2006/relationships/slide" Target="slides/slide96.xml"/><Relationship Id="rId98" Type="http://schemas.openxmlformats.org/officeDocument/2006/relationships/slide" Target="slides/slide97.xml"/><Relationship Id="rId99" Type="http://schemas.openxmlformats.org/officeDocument/2006/relationships/slide" Target="slides/slide98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slide" Target="slides/slide48.xml"/><Relationship Id="rId100" Type="http://schemas.openxmlformats.org/officeDocument/2006/relationships/slide" Target="slides/slide99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70" Type="http://schemas.openxmlformats.org/officeDocument/2006/relationships/slide" Target="slides/slide69.xml"/><Relationship Id="rId71" Type="http://schemas.openxmlformats.org/officeDocument/2006/relationships/slide" Target="slides/slide70.xml"/><Relationship Id="rId72" Type="http://schemas.openxmlformats.org/officeDocument/2006/relationships/slide" Target="slides/slide71.xml"/><Relationship Id="rId73" Type="http://schemas.openxmlformats.org/officeDocument/2006/relationships/slide" Target="slides/slide72.xml"/><Relationship Id="rId74" Type="http://schemas.openxmlformats.org/officeDocument/2006/relationships/slide" Target="slides/slide73.xml"/><Relationship Id="rId75" Type="http://schemas.openxmlformats.org/officeDocument/2006/relationships/slide" Target="slides/slide74.xml"/><Relationship Id="rId76" Type="http://schemas.openxmlformats.org/officeDocument/2006/relationships/slide" Target="slides/slide75.xml"/><Relationship Id="rId77" Type="http://schemas.openxmlformats.org/officeDocument/2006/relationships/slide" Target="slides/slide76.xml"/><Relationship Id="rId78" Type="http://schemas.openxmlformats.org/officeDocument/2006/relationships/slide" Target="slides/slide77.xml"/><Relationship Id="rId79" Type="http://schemas.openxmlformats.org/officeDocument/2006/relationships/slide" Target="slides/slide78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50" Type="http://schemas.openxmlformats.org/officeDocument/2006/relationships/slide" Target="slides/slide49.xml"/><Relationship Id="rId51" Type="http://schemas.openxmlformats.org/officeDocument/2006/relationships/slide" Target="slides/slide50.xml"/><Relationship Id="rId52" Type="http://schemas.openxmlformats.org/officeDocument/2006/relationships/slide" Target="slides/slide51.xml"/><Relationship Id="rId53" Type="http://schemas.openxmlformats.org/officeDocument/2006/relationships/slide" Target="slides/slide52.xml"/><Relationship Id="rId54" Type="http://schemas.openxmlformats.org/officeDocument/2006/relationships/slide" Target="slides/slide53.xml"/><Relationship Id="rId55" Type="http://schemas.openxmlformats.org/officeDocument/2006/relationships/slide" Target="slides/slide54.xml"/><Relationship Id="rId56" Type="http://schemas.openxmlformats.org/officeDocument/2006/relationships/slide" Target="slides/slide55.xml"/><Relationship Id="rId57" Type="http://schemas.openxmlformats.org/officeDocument/2006/relationships/slide" Target="slides/slide56.xml"/><Relationship Id="rId58" Type="http://schemas.openxmlformats.org/officeDocument/2006/relationships/slide" Target="slides/slide57.xml"/><Relationship Id="rId59" Type="http://schemas.openxmlformats.org/officeDocument/2006/relationships/slide" Target="slides/slide58.xml"/><Relationship Id="rId110" Type="http://schemas.openxmlformats.org/officeDocument/2006/relationships/slide" Target="slides/slide109.xml"/><Relationship Id="rId111" Type="http://schemas.openxmlformats.org/officeDocument/2006/relationships/slide" Target="slides/slide110.xml"/><Relationship Id="rId112" Type="http://schemas.openxmlformats.org/officeDocument/2006/relationships/slide" Target="slides/slide111.xml"/><Relationship Id="rId113" Type="http://schemas.openxmlformats.org/officeDocument/2006/relationships/slide" Target="slides/slide112.xml"/><Relationship Id="rId114" Type="http://schemas.openxmlformats.org/officeDocument/2006/relationships/notesMaster" Target="notesMasters/notesMaster1.xml"/><Relationship Id="rId115" Type="http://schemas.openxmlformats.org/officeDocument/2006/relationships/printerSettings" Target="printerSettings/printerSettings1.bin"/><Relationship Id="rId116" Type="http://schemas.openxmlformats.org/officeDocument/2006/relationships/presProps" Target="presProps.xml"/><Relationship Id="rId117" Type="http://schemas.openxmlformats.org/officeDocument/2006/relationships/viewProps" Target="viewProps.xml"/><Relationship Id="rId118" Type="http://schemas.openxmlformats.org/officeDocument/2006/relationships/theme" Target="theme/theme1.xml"/><Relationship Id="rId119" Type="http://schemas.openxmlformats.org/officeDocument/2006/relationships/tableStyles" Target="tableStyles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80" Type="http://schemas.openxmlformats.org/officeDocument/2006/relationships/slide" Target="slides/slide79.xml"/><Relationship Id="rId81" Type="http://schemas.openxmlformats.org/officeDocument/2006/relationships/slide" Target="slides/slide80.xml"/><Relationship Id="rId82" Type="http://schemas.openxmlformats.org/officeDocument/2006/relationships/slide" Target="slides/slide81.xml"/><Relationship Id="rId83" Type="http://schemas.openxmlformats.org/officeDocument/2006/relationships/slide" Target="slides/slide82.xml"/><Relationship Id="rId84" Type="http://schemas.openxmlformats.org/officeDocument/2006/relationships/slide" Target="slides/slide83.xml"/><Relationship Id="rId85" Type="http://schemas.openxmlformats.org/officeDocument/2006/relationships/slide" Target="slides/slide84.xml"/><Relationship Id="rId86" Type="http://schemas.openxmlformats.org/officeDocument/2006/relationships/slide" Target="slides/slide85.xml"/><Relationship Id="rId87" Type="http://schemas.openxmlformats.org/officeDocument/2006/relationships/slide" Target="slides/slide86.xml"/><Relationship Id="rId88" Type="http://schemas.openxmlformats.org/officeDocument/2006/relationships/slide" Target="slides/slide87.xml"/><Relationship Id="rId89" Type="http://schemas.openxmlformats.org/officeDocument/2006/relationships/slide" Target="slides/slide8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F9F0E6A-BF70-F249-B659-C2EA7CFDB374}" type="datetimeFigureOut">
              <a:rPr lang="en-US" smtClean="0"/>
              <a:t>4/10/12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51F6F0-46CF-D347-AA81-14A6AEB813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77938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2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5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6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7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8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0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1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2.xml"/></Relationships>
</file>

<file path=ppt/notesSlides/_rels/notesSlide1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0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2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1.xml"/></Relationships>
</file>

<file path=ppt/notesSlides/_rels/notesSlide2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5.xml"/></Relationships>
</file>

<file path=ppt/notesSlides/_rels/notesSlide2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1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638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638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57D78E63-5C20-0847-BCFE-954B4305857D}" type="slidenum">
              <a:rPr lang="en-US" sz="1200"/>
              <a:pPr/>
              <a:t>1</a:t>
            </a:fld>
            <a:endParaRPr lang="en-US" sz="120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54F2C7D-EF86-DE44-8688-4A4FA8A8381F}" type="slidenum">
              <a:rPr lang="en-US">
                <a:latin typeface="Arial" pitchFamily="-112" charset="0"/>
                <a:ea typeface="ＭＳ Ｐゴシック" pitchFamily="-112" charset="-128"/>
                <a:cs typeface="ＭＳ Ｐゴシック" pitchFamily="-112" charset="-128"/>
              </a:rPr>
              <a:pPr/>
              <a:t>19</a:t>
            </a:fld>
            <a:endParaRPr lang="en-US">
              <a:latin typeface="Arial" pitchFamily="-112" charset="0"/>
              <a:ea typeface="ＭＳ Ｐゴシック" pitchFamily="-112" charset="-128"/>
              <a:cs typeface="ＭＳ Ｐゴシック" pitchFamily="-112" charset="-128"/>
            </a:endParaRPr>
          </a:p>
        </p:txBody>
      </p:sp>
      <p:sp>
        <p:nvSpPr>
          <p:cNvPr id="22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843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843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38C4BB8-405F-784C-B0A0-C36105CAE0F7}" type="slidenum">
              <a:rPr lang="en-US" sz="1200"/>
              <a:pPr/>
              <a:t>32</a:t>
            </a:fld>
            <a:endParaRPr lang="en-US" sz="120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4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6C494C2E-7584-D346-8D90-2D25C0F716BC}" type="slidenum">
              <a:rPr lang="en-US" sz="1200"/>
              <a:pPr/>
              <a:t>75</a:t>
            </a:fld>
            <a:endParaRPr lang="en-US" sz="1200"/>
          </a:p>
        </p:txBody>
      </p:sp>
      <p:sp>
        <p:nvSpPr>
          <p:cNvPr id="191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14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5936A539-2F0C-EA4D-8000-1888D18926B8}" type="slidenum">
              <a:rPr lang="en-US" sz="1200"/>
              <a:pPr/>
              <a:t>76</a:t>
            </a:fld>
            <a:endParaRPr lang="en-US" sz="1200"/>
          </a:p>
        </p:txBody>
      </p:sp>
      <p:sp>
        <p:nvSpPr>
          <p:cNvPr id="389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2444CEFB-F359-9449-B1B5-36A335650990}" type="slidenum">
              <a:rPr lang="en-US" sz="1200"/>
              <a:pPr/>
              <a:t>77</a:t>
            </a:fld>
            <a:endParaRPr lang="en-US" sz="1200"/>
          </a:p>
        </p:txBody>
      </p:sp>
      <p:sp>
        <p:nvSpPr>
          <p:cNvPr id="409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27FA4FA4-477C-4541-B4C0-F61F25FCDCBA}" type="slidenum">
              <a:rPr lang="en-US" sz="1200"/>
              <a:pPr/>
              <a:t>78</a:t>
            </a:fld>
            <a:endParaRPr lang="en-US" sz="1200"/>
          </a:p>
        </p:txBody>
      </p:sp>
      <p:sp>
        <p:nvSpPr>
          <p:cNvPr id="430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308DD6C5-9D43-2D4E-BCB2-B33321AD6CD8}" type="slidenum">
              <a:rPr lang="en-US" sz="1200"/>
              <a:pPr/>
              <a:t>80</a:t>
            </a:fld>
            <a:endParaRPr lang="en-US" sz="1200"/>
          </a:p>
        </p:txBody>
      </p:sp>
      <p:sp>
        <p:nvSpPr>
          <p:cNvPr id="155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56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7898A789-1096-DF45-8507-E4C78CE7909E}" type="slidenum">
              <a:rPr lang="en-US" sz="1200"/>
              <a:pPr/>
              <a:t>81</a:t>
            </a:fld>
            <a:endParaRPr lang="en-US" sz="1200"/>
          </a:p>
        </p:txBody>
      </p:sp>
      <p:sp>
        <p:nvSpPr>
          <p:cNvPr id="157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77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0482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20483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F461624D-E921-124A-9229-D7A683353758}" type="slidenum">
              <a:rPr lang="en-US" sz="1200"/>
              <a:pPr/>
              <a:t>82</a:t>
            </a:fld>
            <a:endParaRPr lang="en-US" sz="120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6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CD84B174-5364-AD47-91F9-DD74BB2D62F3}" type="slidenum">
              <a:rPr lang="en-US" sz="1200"/>
              <a:pPr/>
              <a:t>100</a:t>
            </a:fld>
            <a:endParaRPr lang="en-US" sz="1200"/>
          </a:p>
        </p:txBody>
      </p:sp>
      <p:sp>
        <p:nvSpPr>
          <p:cNvPr id="1996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96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843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843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38C4BB8-405F-784C-B0A0-C36105CAE0F7}" type="slidenum">
              <a:rPr lang="en-US" sz="1200"/>
              <a:pPr/>
              <a:t>4</a:t>
            </a:fld>
            <a:endParaRPr lang="en-US" sz="120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7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25550E06-D138-774C-BE4A-AD592DCA5EE4}" type="slidenum">
              <a:rPr lang="en-US" sz="1200"/>
              <a:pPr/>
              <a:t>101</a:t>
            </a:fld>
            <a:endParaRPr lang="en-US" sz="1200"/>
          </a:p>
        </p:txBody>
      </p:sp>
      <p:sp>
        <p:nvSpPr>
          <p:cNvPr id="2017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17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51F6F0-46CF-D347-AA81-14A6AEB813E8}" type="slidenum">
              <a:rPr lang="en-US" smtClean="0"/>
              <a:t>105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522099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51F6F0-46CF-D347-AA81-14A6AEB813E8}" type="slidenum">
              <a:rPr lang="en-US" smtClean="0"/>
              <a:t>111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887632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192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8192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12718C1D-6A7A-284F-B902-F44B3AE2708F}" type="slidenum">
              <a:rPr lang="en-US" sz="1200"/>
              <a:pPr/>
              <a:t>12</a:t>
            </a:fld>
            <a:endParaRPr lang="en-US" sz="120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168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  <p:sp>
        <p:nvSpPr>
          <p:cNvPr id="716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1B25356-F0A0-644C-9A81-BF1CD7793A11}" type="slidenum">
              <a:rPr lang="en-US">
                <a:latin typeface="Arial" pitchFamily="-112" charset="0"/>
                <a:ea typeface="ＭＳ Ｐゴシック" pitchFamily="-112" charset="-128"/>
                <a:cs typeface="ＭＳ Ｐゴシック" pitchFamily="-112" charset="-128"/>
              </a:rPr>
              <a:pPr/>
              <a:t>13</a:t>
            </a:fld>
            <a:endParaRPr lang="en-US">
              <a:latin typeface="Arial" pitchFamily="-112" charset="0"/>
              <a:ea typeface="ＭＳ Ｐゴシック" pitchFamily="-112" charset="-128"/>
              <a:cs typeface="ＭＳ Ｐゴシック" pitchFamily="-112" charset="-128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216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9216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DB38D115-CBC3-0044-B1C7-60E77A5ACC75}" type="slidenum">
              <a:rPr lang="en-US" sz="1200"/>
              <a:pPr/>
              <a:t>14</a:t>
            </a:fld>
            <a:endParaRPr lang="en-US" sz="120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830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9830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B0D6C324-2C2D-884F-ACD9-B4D8B8B3BEF0}" type="slidenum">
              <a:rPr lang="en-US" sz="1200"/>
              <a:pPr/>
              <a:t>15</a:t>
            </a:fld>
            <a:endParaRPr lang="en-US" sz="120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649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0650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7B431921-977F-A64B-814E-EB9DC949C0B3}" type="slidenum">
              <a:rPr lang="en-US" sz="1200"/>
              <a:pPr/>
              <a:t>16</a:t>
            </a:fld>
            <a:endParaRPr lang="en-US" sz="120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1059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1059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BA848A0-DC20-F74A-A689-85C3BD48F39E}" type="slidenum">
              <a:rPr lang="en-US" sz="1200"/>
              <a:pPr/>
              <a:t>17</a:t>
            </a:fld>
            <a:endParaRPr lang="en-US" sz="120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843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843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38C4BB8-405F-784C-B0A0-C36105CAE0F7}" type="slidenum">
              <a:rPr lang="en-US" sz="1200"/>
              <a:pPr/>
              <a:t>18</a:t>
            </a:fld>
            <a:endParaRPr lang="en-US" sz="12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4/10/12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20199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4/10/12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94982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4/10/12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79412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4/10/12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59333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4/10/12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89526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4/10/12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43016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4/10/12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79409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4/10/12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60677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4/10/12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91287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4/10/12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01161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4/10/12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65745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FECD78-3C8E-49F2-8FAB-59489D168ABB}" type="datetimeFigureOut">
              <a:rPr lang="en-US" smtClean="0"/>
              <a:t>4/10/12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771123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8.jpeg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jpeg"/><Relationship Id="rId4" Type="http://schemas.openxmlformats.org/officeDocument/2006/relationships/image" Target="../media/image101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.xml"/></Relationships>
</file>

<file path=ppt/slides/_rels/slide1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102.jpeg"/></Relationships>
</file>

<file path=ppt/slides/_rels/slide1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3.jpg"/></Relationships>
</file>

<file path=ppt/slides/_rels/slide1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4.jpg"/></Relationships>
</file>

<file path=ppt/slides/_rels/slide1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5.jpg"/></Relationships>
</file>

<file path=ppt/slides/_rels/slide1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106.jpg"/></Relationships>
</file>

<file path=ppt/slides/_rels/slide10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7.jpg"/></Relationships>
</file>

<file path=ppt/slides/_rels/slide1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08.jpeg"/></Relationships>
</file>

<file path=ppt/slides/_rels/slide10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9.jpg"/></Relationships>
</file>

<file path=ppt/slides/_rels/slide10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0.jp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9.jpeg"/></Relationships>
</file>

<file path=ppt/slides/_rels/slide1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1.jpg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png"/><Relationship Id="rId4" Type="http://schemas.openxmlformats.org/officeDocument/2006/relationships/image" Target="../media/image113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2.xml"/></Relationships>
</file>

<file path=ppt/slides/_rels/slide1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14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4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5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6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8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9.jp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0.jp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1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2.jp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jpg"/><Relationship Id="rId3" Type="http://schemas.openxmlformats.org/officeDocument/2006/relationships/image" Target="../media/image24.tiff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5.jp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6.jp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7.jp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8.tiff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9.jpe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0.jpe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1.jpg"/><Relationship Id="rId3" Type="http://schemas.openxmlformats.org/officeDocument/2006/relationships/image" Target="../media/image32.jp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3.jpe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4.jpe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5.jpe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6.jp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7.jp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8.jp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9.jp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0.jp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1.jp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2.jpg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3.jpg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4.jpg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5.jpg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6.jpg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7.jp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jpeg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8.jpg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9.jpg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0.jpg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1.jpg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2.jpg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3.jpg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4.jpg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5.jpg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6.jpg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7.jp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jpg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8.jpg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9.jpg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0.jpg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1.jpg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2.jpg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3.jpg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4.jpg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5.jpg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3.jpg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6.jp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.jpeg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7.jpg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8.jpg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9.jpg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0.jpg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1.jpg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4" Type="http://schemas.openxmlformats.org/officeDocument/2006/relationships/image" Target="../media/image73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74.jpeg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4" Type="http://schemas.openxmlformats.org/officeDocument/2006/relationships/image" Target="../media/image76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77.jpeg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8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.jpeg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4" Type="http://schemas.openxmlformats.org/officeDocument/2006/relationships/image" Target="../media/image80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81.jpeg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82.png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3.jpg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4.jpeg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5.jpeg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6.jpeg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7.png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8.jpeg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9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7.jpeg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0.jpeg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1.jpeg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2.jpeg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3.jpeg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4.jpeg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5.jpeg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6.jpeg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7.jpg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8.jpg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9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3600" b="1" dirty="0" smtClean="0">
                <a:solidFill>
                  <a:srgbClr val="FF0000"/>
                </a:solidFill>
                <a:latin typeface="Arial" charset="0"/>
                <a:ea typeface="ＭＳ Ｐゴシック" charset="0"/>
                <a:cs typeface="ＭＳ Ｐゴシック" charset="0"/>
              </a:rPr>
              <a:t>DESIGN STRATEGIES FOR STORM SURGE PROTECTION</a:t>
            </a:r>
            <a:endParaRPr lang="en-US" sz="3600" b="1" dirty="0">
              <a:solidFill>
                <a:srgbClr val="FF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5363" name="Subtitle 2"/>
          <p:cNvSpPr>
            <a:spLocks noGrp="1"/>
          </p:cNvSpPr>
          <p:nvPr>
            <p:ph type="subTitle" idx="1"/>
          </p:nvPr>
        </p:nvSpPr>
        <p:spPr>
          <a:xfrm>
            <a:off x="609600" y="3886200"/>
            <a:ext cx="8229600" cy="914400"/>
          </a:xfrm>
        </p:spPr>
        <p:txBody>
          <a:bodyPr>
            <a:normAutofit fontScale="70000" lnSpcReduction="20000"/>
          </a:bodyPr>
          <a:lstStyle/>
          <a:p>
            <a:r>
              <a:rPr lang="en-US" sz="2200" dirty="0">
                <a:solidFill>
                  <a:srgbClr val="FF0000"/>
                </a:solidFill>
                <a:latin typeface="Arial" charset="0"/>
                <a:ea typeface="ＭＳ Ｐゴシック" charset="0"/>
                <a:cs typeface="ＭＳ Ｐゴシック" charset="0"/>
              </a:rPr>
              <a:t>Thomas Colbert, </a:t>
            </a:r>
            <a:r>
              <a:rPr lang="en-US" sz="2200" dirty="0" smtClean="0">
                <a:solidFill>
                  <a:srgbClr val="FF0000"/>
                </a:solidFill>
                <a:latin typeface="Arial" charset="0"/>
                <a:ea typeface="ＭＳ Ｐゴシック" charset="0"/>
                <a:cs typeface="ＭＳ Ｐゴシック" charset="0"/>
              </a:rPr>
              <a:t>Associate Professor,  </a:t>
            </a:r>
            <a:r>
              <a:rPr lang="en-US" sz="2200" dirty="0">
                <a:solidFill>
                  <a:srgbClr val="FF0000"/>
                </a:solidFill>
                <a:latin typeface="Arial" charset="0"/>
                <a:ea typeface="ＭＳ Ｐゴシック" charset="0"/>
                <a:cs typeface="ＭＳ Ｐゴシック" charset="0"/>
              </a:rPr>
              <a:t>University of Houston</a:t>
            </a:r>
          </a:p>
          <a:p>
            <a:r>
              <a:rPr lang="en-US" sz="2200" dirty="0">
                <a:solidFill>
                  <a:srgbClr val="FF0000"/>
                </a:solidFill>
                <a:latin typeface="Arial" charset="0"/>
                <a:ea typeface="ＭＳ Ｐゴシック" charset="0"/>
                <a:cs typeface="ＭＳ Ｐゴシック" charset="0"/>
              </a:rPr>
              <a:t>Kevin </a:t>
            </a:r>
            <a:r>
              <a:rPr lang="en-US" sz="2200" dirty="0" err="1">
                <a:solidFill>
                  <a:srgbClr val="FF0000"/>
                </a:solidFill>
                <a:latin typeface="Arial" charset="0"/>
                <a:ea typeface="ＭＳ Ｐゴシック" charset="0"/>
                <a:cs typeface="ＭＳ Ｐゴシック" charset="0"/>
              </a:rPr>
              <a:t>Shanley</a:t>
            </a:r>
            <a:r>
              <a:rPr lang="en-US" sz="2200" dirty="0">
                <a:solidFill>
                  <a:srgbClr val="FF0000"/>
                </a:solidFill>
                <a:latin typeface="Arial" charset="0"/>
                <a:ea typeface="ＭＳ Ｐゴシック" charset="0"/>
                <a:cs typeface="ＭＳ Ｐゴシック" charset="0"/>
              </a:rPr>
              <a:t>, </a:t>
            </a:r>
            <a:r>
              <a:rPr lang="en-US" sz="2200" dirty="0" smtClean="0">
                <a:solidFill>
                  <a:srgbClr val="FF0000"/>
                </a:solidFill>
                <a:latin typeface="Arial" charset="0"/>
                <a:ea typeface="ＭＳ Ｐゴシック" charset="0"/>
                <a:cs typeface="ＭＳ Ｐゴシック" charset="0"/>
              </a:rPr>
              <a:t>CEO, </a:t>
            </a:r>
            <a:r>
              <a:rPr lang="en-US" sz="2200" dirty="0">
                <a:solidFill>
                  <a:srgbClr val="FF0000"/>
                </a:solidFill>
                <a:latin typeface="Arial" charset="0"/>
                <a:ea typeface="ＭＳ Ｐゴシック" charset="0"/>
                <a:cs typeface="ＭＳ Ｐゴシック" charset="0"/>
              </a:rPr>
              <a:t>SWA </a:t>
            </a:r>
            <a:r>
              <a:rPr lang="en-US" sz="2200" dirty="0" smtClean="0">
                <a:solidFill>
                  <a:srgbClr val="FF0000"/>
                </a:solidFill>
                <a:latin typeface="Arial" charset="0"/>
                <a:ea typeface="ＭＳ Ｐゴシック" charset="0"/>
                <a:cs typeface="ＭＳ Ｐゴシック" charset="0"/>
              </a:rPr>
              <a:t>Group</a:t>
            </a:r>
          </a:p>
          <a:p>
            <a:endParaRPr lang="en-US" sz="1600" dirty="0" smtClean="0">
              <a:solidFill>
                <a:srgbClr val="FF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  <a:p>
            <a:r>
              <a:rPr lang="en-US" sz="1600" dirty="0" smtClean="0">
                <a:solidFill>
                  <a:srgbClr val="FF0000"/>
                </a:solidFill>
                <a:latin typeface="Arial" charset="0"/>
                <a:ea typeface="ＭＳ Ｐゴシック" charset="0"/>
                <a:cs typeface="ＭＳ Ｐゴシック" charset="0"/>
              </a:rPr>
              <a:t>Matt </a:t>
            </a:r>
            <a:r>
              <a:rPr lang="en-US" sz="1600" dirty="0" err="1" smtClean="0">
                <a:solidFill>
                  <a:srgbClr val="FF0000"/>
                </a:solidFill>
                <a:latin typeface="Arial" charset="0"/>
                <a:ea typeface="ＭＳ Ｐゴシック" charset="0"/>
                <a:cs typeface="ＭＳ Ｐゴシック" charset="0"/>
              </a:rPr>
              <a:t>Baumgarten</a:t>
            </a:r>
            <a:r>
              <a:rPr lang="en-US" sz="1600" dirty="0" smtClean="0">
                <a:solidFill>
                  <a:srgbClr val="FF0000"/>
                </a:solidFill>
                <a:latin typeface="Arial" charset="0"/>
                <a:ea typeface="ＭＳ Ｐゴシック" charset="0"/>
                <a:cs typeface="ＭＳ Ｐゴシック" charset="0"/>
              </a:rPr>
              <a:t>, Frances Kellerman, Alex Lahti, </a:t>
            </a:r>
            <a:r>
              <a:rPr lang="en-US" sz="1600" dirty="0">
                <a:solidFill>
                  <a:srgbClr val="FF0000"/>
                </a:solidFill>
                <a:latin typeface="Arial" charset="0"/>
                <a:ea typeface="ＭＳ Ｐゴシック" charset="0"/>
                <a:cs typeface="ＭＳ Ｐゴシック" charset="0"/>
              </a:rPr>
              <a:t>Rose Lee, </a:t>
            </a:r>
            <a:r>
              <a:rPr lang="en-US" sz="1600" dirty="0" err="1">
                <a:solidFill>
                  <a:srgbClr val="FF0000"/>
                </a:solidFill>
                <a:latin typeface="Arial" charset="0"/>
                <a:ea typeface="ＭＳ Ｐゴシック" charset="0"/>
                <a:cs typeface="ＭＳ Ｐゴシック" charset="0"/>
              </a:rPr>
              <a:t>Fangyi</a:t>
            </a:r>
            <a:r>
              <a:rPr lang="en-US" sz="1600" dirty="0">
                <a:solidFill>
                  <a:srgbClr val="FF0000"/>
                </a:solidFill>
                <a:latin typeface="Arial" charset="0"/>
                <a:ea typeface="ＭＳ Ｐゴシック" charset="0"/>
                <a:cs typeface="ＭＳ Ｐゴシック" charset="0"/>
              </a:rPr>
              <a:t> Lu, </a:t>
            </a:r>
            <a:r>
              <a:rPr lang="en-US" sz="1600" dirty="0" smtClean="0">
                <a:solidFill>
                  <a:srgbClr val="FF0000"/>
                </a:solidFill>
                <a:latin typeface="Arial" charset="0"/>
                <a:ea typeface="ＭＳ Ｐゴシック" charset="0"/>
                <a:cs typeface="ＭＳ Ｐゴシック" charset="0"/>
              </a:rPr>
              <a:t>Jason Honeycutt, Ian Spencer</a:t>
            </a:r>
            <a:endParaRPr lang="en-US" sz="1600" dirty="0">
              <a:solidFill>
                <a:srgbClr val="FF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805518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4" name="Picture 3" descr="G:\JGH\JGH Office\SSPEED\drawings_out\2011 01 21 Public Official Mtg\Coastline_NRA Central_150dp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43000"/>
            <a:ext cx="9144000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7303140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6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986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pic>
        <p:nvPicPr>
          <p:cNvPr id="198660" name="Picture 4" descr="7 Boardwalk | Galveston Sea Wall - AX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5" y="-394398"/>
            <a:ext cx="9140555" cy="638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8661" name="Picture 5" descr="07FOR PPT7082510text For PPT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55" t="6241" r="3333" b="63464"/>
          <a:stretch>
            <a:fillRect/>
          </a:stretch>
        </p:blipFill>
        <p:spPr bwMode="auto">
          <a:xfrm>
            <a:off x="-83432" y="4899025"/>
            <a:ext cx="9144000" cy="1958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9928723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7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2007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pic>
        <p:nvPicPr>
          <p:cNvPr id="200708" name="Picture 4" descr="04BOARDWALK _ GALVESTON SEA WALL - PERSPECTIVE C082410For PPT copy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389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9053475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071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6504019"/>
      </p:ext>
    </p:extLst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4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851828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240717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6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3686606"/>
      </p:ext>
    </p:extLst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33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071616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3088830" y="913135"/>
            <a:ext cx="321697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  <a:latin typeface="Arial" charset="0"/>
                <a:ea typeface="ＭＳ Ｐゴシック" charset="0"/>
                <a:cs typeface="ＭＳ Ｐゴシック" charset="0"/>
              </a:rPr>
              <a:t>The Ship Channel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2786874551"/>
      </p:ext>
    </p:extLst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26" name="Picture 2" descr="C:\JGH\JGH Office\SSPEED\drawings_out\2010 09 13 Conference\Ship Channel_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9869442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3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071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7585025"/>
      </p:ext>
    </p:extLst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6a01053620481c970b0120a854079a970b-800wi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" y="0"/>
            <a:ext cx="9142629" cy="71198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97111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8" name="Picture 1" descr="G:\JGH\JGH Office\SSPEED\drawings_out\2011 01 21 Public Official Mtg\Coastline_NRA East_150dp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43000"/>
            <a:ext cx="9144000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7203320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12_03_2012_Hartman_Gate_PLAN 1_1200_compiled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0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243565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0649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pic>
        <p:nvPicPr>
          <p:cNvPr id="106500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1880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6501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0750" y="4340225"/>
            <a:ext cx="4413250" cy="2517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4115306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4339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pic>
        <p:nvPicPr>
          <p:cNvPr id="14340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250" y="0"/>
            <a:ext cx="79375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902007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8089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pic>
        <p:nvPicPr>
          <p:cNvPr id="80900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58813"/>
            <a:ext cx="9144000" cy="554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3059949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065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0660" name="Picture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698500"/>
            <a:ext cx="9144000" cy="546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51279078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1138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79413"/>
            <a:ext cx="9144000" cy="6099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1139" name="TextBox 2"/>
          <p:cNvSpPr txBox="1">
            <a:spLocks noChangeArrowheads="1"/>
          </p:cNvSpPr>
          <p:nvPr/>
        </p:nvSpPr>
        <p:spPr bwMode="auto">
          <a:xfrm>
            <a:off x="152400" y="533400"/>
            <a:ext cx="50673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sz="1800"/>
              <a:t>WORLD BIRDING CENTER, MISSION, TEXAS</a:t>
            </a:r>
          </a:p>
        </p:txBody>
      </p:sp>
    </p:spTree>
    <p:extLst>
      <p:ext uri="{BB962C8B-B14F-4D97-AF65-F5344CB8AC3E}">
        <p14:creationId xmlns:p14="http://schemas.microsoft.com/office/powerpoint/2010/main" val="166217317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28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79413"/>
            <a:ext cx="9144000" cy="6099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7283" name="TextBox 2"/>
          <p:cNvSpPr txBox="1">
            <a:spLocks noChangeArrowheads="1"/>
          </p:cNvSpPr>
          <p:nvPr/>
        </p:nvSpPr>
        <p:spPr bwMode="auto">
          <a:xfrm>
            <a:off x="1981200" y="990600"/>
            <a:ext cx="35814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sz="2000"/>
              <a:t>SAN MARCOS, TEXAS</a:t>
            </a:r>
          </a:p>
        </p:txBody>
      </p:sp>
    </p:spTree>
    <p:extLst>
      <p:ext uri="{BB962C8B-B14F-4D97-AF65-F5344CB8AC3E}">
        <p14:creationId xmlns:p14="http://schemas.microsoft.com/office/powerpoint/2010/main" val="287793353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474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79413"/>
            <a:ext cx="9144000" cy="6099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5475" name="TextBox 2"/>
          <p:cNvSpPr txBox="1">
            <a:spLocks noChangeArrowheads="1"/>
          </p:cNvSpPr>
          <p:nvPr/>
        </p:nvSpPr>
        <p:spPr bwMode="auto">
          <a:xfrm>
            <a:off x="533400" y="914400"/>
            <a:ext cx="165576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sz="1800"/>
              <a:t>RIDGLEY, MD</a:t>
            </a:r>
          </a:p>
        </p:txBody>
      </p:sp>
    </p:spTree>
    <p:extLst>
      <p:ext uri="{BB962C8B-B14F-4D97-AF65-F5344CB8AC3E}">
        <p14:creationId xmlns:p14="http://schemas.microsoft.com/office/powerpoint/2010/main" val="303611011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9570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79413"/>
            <a:ext cx="9144000" cy="6099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445240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ctrTitle"/>
          </p:nvPr>
        </p:nvSpPr>
        <p:spPr>
          <a:xfrm>
            <a:off x="685800" y="2514600"/>
            <a:ext cx="7772400" cy="1470025"/>
          </a:xfrm>
        </p:spPr>
        <p:txBody>
          <a:bodyPr/>
          <a:lstStyle/>
          <a:p>
            <a:r>
              <a:rPr lang="en-US" sz="3600" dirty="0" smtClean="0">
                <a:solidFill>
                  <a:srgbClr val="FF0000"/>
                </a:solidFill>
                <a:latin typeface="Arial" charset="0"/>
                <a:ea typeface="ＭＳ Ｐゴシック" charset="0"/>
                <a:cs typeface="ＭＳ Ｐゴシック" charset="0"/>
              </a:rPr>
              <a:t>Galveston</a:t>
            </a:r>
            <a:endParaRPr lang="en-US" sz="3600" dirty="0">
              <a:solidFill>
                <a:srgbClr val="FF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877350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/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US"/>
          </a:p>
        </p:txBody>
      </p:sp>
      <p:pic>
        <p:nvPicPr>
          <p:cNvPr id="21508" name="Picture 4" descr="Surge Galveston Texas City-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113" y="11113"/>
            <a:ext cx="9120187" cy="683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493358867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4096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pic>
        <p:nvPicPr>
          <p:cNvPr id="40964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0"/>
            <a:ext cx="6858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3419256" y="5407967"/>
            <a:ext cx="244204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  <a:latin typeface="Arial" charset="0"/>
                <a:ea typeface="ＭＳ Ｐゴシック" charset="0"/>
                <a:cs typeface="ＭＳ Ｐゴシック" charset="0"/>
              </a:rPr>
              <a:t>The Big Picture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161745574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9318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pic>
        <p:nvPicPr>
          <p:cNvPr id="93188" name="Picture 6" descr="C:\JGH\JGH Office\SSPEED\drawings_out\2010 09 13 Conference\Galveston_A_15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43000"/>
            <a:ext cx="9144000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4875986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234" name="Picture 5" descr="C:\JGH\JGH Office\SSPEED\drawings_out\2010 09 13 Conference\Galveston_C_15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43000"/>
            <a:ext cx="9144000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3728485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alveston_Harbor_Gate plan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083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154110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Offats_Gate plan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086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380812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alveston_Lidar-1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8836483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 rot="20700000">
            <a:off x="4005484" y="2399684"/>
            <a:ext cx="204485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err="1">
                <a:solidFill>
                  <a:srgbClr val="FFFF00"/>
                </a:solidFill>
                <a:latin typeface="Arial" charset="0"/>
                <a:ea typeface="ＭＳ Ｐゴシック" charset="0"/>
                <a:cs typeface="ＭＳ Ｐゴシック" charset="0"/>
              </a:rPr>
              <a:t>Harborside</a:t>
            </a:r>
            <a:r>
              <a:rPr lang="en-US" b="1" dirty="0">
                <a:solidFill>
                  <a:srgbClr val="FFFF00"/>
                </a:solidFill>
                <a:latin typeface="Arial" charset="0"/>
                <a:ea typeface="ＭＳ Ｐゴシック" charset="0"/>
                <a:cs typeface="ＭＳ Ｐゴシック" charset="0"/>
              </a:rPr>
              <a:t> Drive</a:t>
            </a:r>
            <a:endParaRPr lang="en-US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526405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Lidar 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997" y="0"/>
            <a:ext cx="895300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209959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Galveston\Wall.1.small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70812" y="1152896"/>
            <a:ext cx="11918741" cy="5705104"/>
          </a:xfrm>
          <a:prstGeom prst="rect">
            <a:avLst/>
          </a:prstGeom>
        </p:spPr>
      </p:pic>
      <p:pic>
        <p:nvPicPr>
          <p:cNvPr id="5" name="Picture 4" descr="Historic Aerial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362381"/>
            <a:ext cx="9144000" cy="246278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64852" y="5089937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en-US" sz="1400" b="1" dirty="0" err="1">
                <a:solidFill>
                  <a:srgbClr val="FFFF00"/>
                </a:solidFill>
                <a:latin typeface="Arial" charset="0"/>
                <a:ea typeface="ＭＳ Ｐゴシック" charset="0"/>
                <a:cs typeface="ＭＳ Ｐゴシック" charset="0"/>
              </a:rPr>
              <a:t>Harborside</a:t>
            </a:r>
            <a:r>
              <a:rPr lang="en-US" sz="1400" b="1" dirty="0">
                <a:solidFill>
                  <a:srgbClr val="FFFF00"/>
                </a:solidFill>
                <a:latin typeface="Arial" charset="0"/>
                <a:ea typeface="ＭＳ Ｐゴシック" charset="0"/>
                <a:cs typeface="ＭＳ Ｐゴシック" charset="0"/>
              </a:rPr>
              <a:t> Drive</a:t>
            </a:r>
            <a:endParaRPr lang="en-US" sz="1400" b="1" dirty="0">
              <a:solidFill>
                <a:srgbClr val="FFFF00"/>
              </a:solidFill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1817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rontage 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2568"/>
            <a:ext cx="9144000" cy="6069328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274869" y="4568763"/>
            <a:ext cx="19164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err="1" smtClean="0">
                <a:solidFill>
                  <a:srgbClr val="FF0000"/>
                </a:solidFill>
                <a:latin typeface="Arial" charset="0"/>
                <a:ea typeface="ＭＳ Ｐゴシック" charset="0"/>
                <a:cs typeface="ＭＳ Ｐゴシック" charset="0"/>
              </a:rPr>
              <a:t>Harborside</a:t>
            </a:r>
            <a:r>
              <a:rPr lang="en-US" dirty="0" smtClean="0">
                <a:solidFill>
                  <a:srgbClr val="FF0000"/>
                </a:solidFill>
                <a:latin typeface="Arial" charset="0"/>
                <a:ea typeface="ＭＳ Ｐゴシック" charset="0"/>
                <a:cs typeface="ＭＳ Ｐゴシック" charset="0"/>
              </a:rPr>
              <a:t> Drive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59258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6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071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456161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7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071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40030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22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8022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80228" name="Picture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3000" y="0"/>
            <a:ext cx="6858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28340515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Downtown.tif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499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308809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RWn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222869" cy="61261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669189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ctrTitle"/>
          </p:nvPr>
        </p:nvSpPr>
        <p:spPr>
          <a:xfrm>
            <a:off x="685800" y="2514600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en-US" sz="3600" dirty="0" smtClean="0">
                <a:solidFill>
                  <a:srgbClr val="FF0000"/>
                </a:solidFill>
                <a:latin typeface="Arial" charset="0"/>
                <a:ea typeface="ＭＳ Ｐゴシック" charset="0"/>
                <a:cs typeface="ＭＳ Ｐゴシック" charset="0"/>
              </a:rPr>
              <a:t>The West Shore of</a:t>
            </a:r>
            <a:br>
              <a:rPr lang="en-US" sz="3600" dirty="0" smtClean="0">
                <a:solidFill>
                  <a:srgbClr val="FF0000"/>
                </a:solidFill>
                <a:latin typeface="Arial" charset="0"/>
                <a:ea typeface="ＭＳ Ｐゴシック" charset="0"/>
                <a:cs typeface="ＭＳ Ｐゴシック" charset="0"/>
              </a:rPr>
            </a:br>
            <a:r>
              <a:rPr lang="en-US" sz="3600" dirty="0" smtClean="0">
                <a:solidFill>
                  <a:srgbClr val="FF0000"/>
                </a:solidFill>
                <a:latin typeface="Arial" charset="0"/>
                <a:ea typeface="ＭＳ Ｐゴシック" charset="0"/>
                <a:cs typeface="ＭＳ Ｐゴシック" charset="0"/>
              </a:rPr>
              <a:t>Galveston Bay</a:t>
            </a:r>
            <a:br>
              <a:rPr lang="en-US" sz="3600" dirty="0" smtClean="0">
                <a:solidFill>
                  <a:srgbClr val="FF0000"/>
                </a:solidFill>
                <a:latin typeface="Arial" charset="0"/>
                <a:ea typeface="ＭＳ Ｐゴシック" charset="0"/>
                <a:cs typeface="ＭＳ Ｐゴシック" charset="0"/>
              </a:rPr>
            </a:br>
            <a:r>
              <a:rPr lang="en-US" sz="3600" dirty="0">
                <a:solidFill>
                  <a:srgbClr val="FF0000"/>
                </a:solidFill>
                <a:latin typeface="Arial" charset="0"/>
                <a:ea typeface="ＭＳ Ｐゴシック" charset="0"/>
                <a:cs typeface="ＭＳ Ｐゴシック" charset="0"/>
              </a:rPr>
              <a:t/>
            </a:r>
            <a:br>
              <a:rPr lang="en-US" sz="3600" dirty="0">
                <a:solidFill>
                  <a:srgbClr val="FF0000"/>
                </a:solidFill>
                <a:latin typeface="Arial" charset="0"/>
                <a:ea typeface="ＭＳ Ｐゴシック" charset="0"/>
                <a:cs typeface="ＭＳ Ｐゴシック" charset="0"/>
              </a:rPr>
            </a:br>
            <a:r>
              <a:rPr lang="en-US" sz="3600" dirty="0" smtClean="0">
                <a:solidFill>
                  <a:srgbClr val="FF0000"/>
                </a:solidFill>
                <a:latin typeface="Arial" charset="0"/>
                <a:ea typeface="ＭＳ Ｐゴシック" charset="0"/>
                <a:cs typeface="ＭＳ Ｐゴシック" charset="0"/>
              </a:rPr>
              <a:t/>
            </a:r>
            <a:br>
              <a:rPr lang="en-US" sz="3600" dirty="0" smtClean="0">
                <a:solidFill>
                  <a:srgbClr val="FF0000"/>
                </a:solidFill>
                <a:latin typeface="Arial" charset="0"/>
                <a:ea typeface="ＭＳ Ｐゴシック" charset="0"/>
                <a:cs typeface="ＭＳ Ｐゴシック" charset="0"/>
              </a:rPr>
            </a:br>
            <a:r>
              <a:rPr lang="en-US" sz="2700" dirty="0" smtClean="0">
                <a:solidFill>
                  <a:srgbClr val="FF0000"/>
                </a:solidFill>
                <a:latin typeface="Arial" charset="0"/>
                <a:ea typeface="ＭＳ Ｐゴシック" charset="0"/>
                <a:cs typeface="ＭＳ Ｐゴシック" charset="0"/>
              </a:rPr>
              <a:t>Coastal Defense Alternatives.</a:t>
            </a:r>
            <a:r>
              <a:rPr lang="en-US" sz="2700" dirty="0">
                <a:solidFill>
                  <a:srgbClr val="FF0000"/>
                </a:solidFill>
                <a:latin typeface="Arial" charset="0"/>
                <a:ea typeface="ＭＳ Ｐゴシック" charset="0"/>
                <a:cs typeface="ＭＳ Ｐゴシック" charset="0"/>
              </a:rPr>
              <a:t/>
            </a:r>
            <a:br>
              <a:rPr lang="en-US" sz="2700" dirty="0">
                <a:solidFill>
                  <a:srgbClr val="FF0000"/>
                </a:solidFill>
                <a:latin typeface="Arial" charset="0"/>
                <a:ea typeface="ＭＳ Ｐゴシック" charset="0"/>
                <a:cs typeface="ＭＳ Ｐゴシック" charset="0"/>
              </a:rPr>
            </a:br>
            <a:r>
              <a:rPr lang="en-US" sz="2700" dirty="0">
                <a:solidFill>
                  <a:srgbClr val="FF0000"/>
                </a:solidFill>
                <a:latin typeface="Arial" charset="0"/>
                <a:ea typeface="ＭＳ Ｐゴシック" charset="0"/>
                <a:cs typeface="ＭＳ Ｐゴシック" charset="0"/>
              </a:rPr>
              <a:t/>
            </a:r>
            <a:br>
              <a:rPr lang="en-US" sz="2700" dirty="0">
                <a:solidFill>
                  <a:srgbClr val="FF0000"/>
                </a:solidFill>
                <a:latin typeface="Arial" charset="0"/>
                <a:ea typeface="ＭＳ Ｐゴシック" charset="0"/>
                <a:cs typeface="ＭＳ Ｐゴシック" charset="0"/>
              </a:rPr>
            </a:br>
            <a:r>
              <a:rPr lang="en-US" sz="2700" dirty="0" smtClean="0">
                <a:solidFill>
                  <a:srgbClr val="FF0000"/>
                </a:solidFill>
                <a:latin typeface="Arial" charset="0"/>
                <a:ea typeface="ＭＳ Ｐゴシック" charset="0"/>
                <a:cs typeface="ＭＳ Ｐゴシック" charset="0"/>
              </a:rPr>
              <a:t>What’s There? </a:t>
            </a:r>
            <a:br>
              <a:rPr lang="en-US" sz="2700" dirty="0" smtClean="0">
                <a:solidFill>
                  <a:srgbClr val="FF0000"/>
                </a:solidFill>
                <a:latin typeface="Arial" charset="0"/>
                <a:ea typeface="ＭＳ Ｐゴシック" charset="0"/>
                <a:cs typeface="ＭＳ Ｐゴシック" charset="0"/>
              </a:rPr>
            </a:br>
            <a:r>
              <a:rPr lang="en-US" sz="2700" dirty="0">
                <a:solidFill>
                  <a:srgbClr val="FF0000"/>
                </a:solidFill>
                <a:latin typeface="Arial" charset="0"/>
                <a:ea typeface="ＭＳ Ｐゴシック" charset="0"/>
                <a:cs typeface="ＭＳ Ｐゴシック" charset="0"/>
              </a:rPr>
              <a:t/>
            </a:r>
            <a:br>
              <a:rPr lang="en-US" sz="2700" dirty="0">
                <a:solidFill>
                  <a:srgbClr val="FF0000"/>
                </a:solidFill>
                <a:latin typeface="Arial" charset="0"/>
                <a:ea typeface="ＭＳ Ｐゴシック" charset="0"/>
                <a:cs typeface="ＭＳ Ｐゴシック" charset="0"/>
              </a:rPr>
            </a:br>
            <a:r>
              <a:rPr lang="en-US" sz="2700" dirty="0" smtClean="0">
                <a:solidFill>
                  <a:srgbClr val="FF0000"/>
                </a:solidFill>
                <a:latin typeface="Arial" charset="0"/>
                <a:ea typeface="ＭＳ Ｐゴシック" charset="0"/>
                <a:cs typeface="ＭＳ Ｐゴシック" charset="0"/>
              </a:rPr>
              <a:t>What Happens If We Do Nothing?</a:t>
            </a:r>
            <a:endParaRPr lang="en-US" sz="2700" dirty="0">
              <a:solidFill>
                <a:srgbClr val="FF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877350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354" name="Picture 6" descr="C:\JGH\JGH Office\SSPEED\drawings_out\2010 09 13 Conference\West Bay_A_15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9400" y="0"/>
            <a:ext cx="34321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7541376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 descr="157858-levee-being-built-around-a-st-george-house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65" b="1165"/>
          <a:stretch>
            <a:fillRect/>
          </a:stretch>
        </p:blipFill>
        <p:spPr>
          <a:xfrm>
            <a:off x="2711081" y="3320143"/>
            <a:ext cx="6432920" cy="3537858"/>
          </a:xfrm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 descr="A-house-in-Vicksburg-Miss-007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524500" cy="3314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227150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306" name="Picture 5" descr="C:\JGH\JGH Office\SSPEED\drawings_out\2010 09 13 Conference\West Bay_E_15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9400" y="0"/>
            <a:ext cx="34321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9762430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330" name="Picture 2" descr="C:\JGH\JGH Office\SSPEED\drawings_out\2010 09 13 Conference\West Bay_D_15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9400" y="0"/>
            <a:ext cx="34321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1406417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258" name="Picture 2" descr="C:\JGH\JGH Office\SSPEED\drawings_out\2010 09 13 Conference\West Bay_C_15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6225" y="0"/>
            <a:ext cx="34321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6378937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39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071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161347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 descr="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071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13615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ctrTitle"/>
          </p:nvPr>
        </p:nvSpPr>
        <p:spPr>
          <a:xfrm>
            <a:off x="685800" y="2514600"/>
            <a:ext cx="7772400" cy="1470025"/>
          </a:xfrm>
        </p:spPr>
        <p:txBody>
          <a:bodyPr/>
          <a:lstStyle/>
          <a:p>
            <a:r>
              <a:rPr lang="en-US" sz="3600" dirty="0" smtClean="0">
                <a:solidFill>
                  <a:srgbClr val="FF0000"/>
                </a:solidFill>
                <a:latin typeface="Arial" charset="0"/>
                <a:ea typeface="ＭＳ Ｐゴシック" charset="0"/>
                <a:cs typeface="ＭＳ Ｐゴシック" charset="0"/>
              </a:rPr>
              <a:t>The Lone Star Coastal </a:t>
            </a:r>
            <a:br>
              <a:rPr lang="en-US" sz="3600" dirty="0" smtClean="0">
                <a:solidFill>
                  <a:srgbClr val="FF0000"/>
                </a:solidFill>
                <a:latin typeface="Arial" charset="0"/>
                <a:ea typeface="ＭＳ Ｐゴシック" charset="0"/>
                <a:cs typeface="ＭＳ Ｐゴシック" charset="0"/>
              </a:rPr>
            </a:br>
            <a:r>
              <a:rPr lang="en-US" sz="3600" dirty="0" smtClean="0">
                <a:solidFill>
                  <a:srgbClr val="FF0000"/>
                </a:solidFill>
                <a:latin typeface="Arial" charset="0"/>
                <a:ea typeface="ＭＳ Ｐゴシック" charset="0"/>
                <a:cs typeface="ＭＳ Ｐゴシック" charset="0"/>
              </a:rPr>
              <a:t>National Recreation Area</a:t>
            </a:r>
            <a:endParaRPr lang="en-US" sz="3600" dirty="0">
              <a:solidFill>
                <a:srgbClr val="FF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877350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4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73" y="10672"/>
            <a:ext cx="9144000" cy="6071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6159166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7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071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3182662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37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071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8223953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8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071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0488460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10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071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2588199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Picture 6" descr="14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071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1870295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18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071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0925517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19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071616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4214012" y="1230868"/>
            <a:ext cx="9160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  <a:latin typeface="Arial" charset="0"/>
                <a:ea typeface="ＭＳ Ｐゴシック" charset="0"/>
                <a:cs typeface="ＭＳ Ｐゴシック" charset="0"/>
              </a:rPr>
              <a:t>Kemah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9202708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20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071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295534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2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071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75061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LSCNRA_ParkAreas_Update2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887505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0627494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2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071616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3916898" y="274638"/>
            <a:ext cx="117280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  <a:latin typeface="Arial" charset="0"/>
                <a:ea typeface="ＭＳ Ｐゴシック" charset="0"/>
                <a:cs typeface="ＭＳ Ｐゴシック" charset="0"/>
              </a:rPr>
              <a:t>Seabrook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7030880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25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071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41323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23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071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05635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26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071616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448826" y="274638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dirty="0">
                <a:solidFill>
                  <a:srgbClr val="FF0000"/>
                </a:solidFill>
                <a:latin typeface="Arial" charset="0"/>
                <a:ea typeface="ＭＳ Ｐゴシック" charset="0"/>
                <a:cs typeface="ＭＳ Ｐゴシック" charset="0"/>
              </a:rPr>
              <a:t>Port of Houston</a:t>
            </a:r>
          </a:p>
          <a:p>
            <a:pPr algn="ctr"/>
            <a:r>
              <a:rPr lang="en-US" dirty="0">
                <a:solidFill>
                  <a:srgbClr val="FF0000"/>
                </a:solidFill>
                <a:latin typeface="Arial" charset="0"/>
                <a:ea typeface="ＭＳ Ｐゴシック" charset="0"/>
                <a:cs typeface="ＭＳ Ｐゴシック" charset="0"/>
              </a:rPr>
              <a:t>Bayport Terminal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293455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27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071616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3878369" y="4568763"/>
            <a:ext cx="13650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  <a:latin typeface="Arial" charset="0"/>
                <a:ea typeface="ＭＳ Ｐゴシック" charset="0"/>
                <a:cs typeface="ＭＳ Ｐゴシック" charset="0"/>
              </a:rPr>
              <a:t/>
            </a:r>
            <a:br>
              <a:rPr lang="en-US" dirty="0" smtClean="0">
                <a:solidFill>
                  <a:srgbClr val="FF0000"/>
                </a:solidFill>
                <a:latin typeface="Arial" charset="0"/>
                <a:ea typeface="ＭＳ Ｐゴシック" charset="0"/>
                <a:cs typeface="ＭＳ Ｐゴシック" charset="0"/>
              </a:rPr>
            </a:br>
            <a:r>
              <a:rPr lang="en-US" dirty="0" err="1" smtClean="0">
                <a:solidFill>
                  <a:srgbClr val="FF0000"/>
                </a:solidFill>
                <a:latin typeface="Arial" charset="0"/>
                <a:ea typeface="ＭＳ Ｐゴシック" charset="0"/>
                <a:cs typeface="ＭＳ Ｐゴシック" charset="0"/>
              </a:rPr>
              <a:t>Shoreacres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984586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 descr="4-1-12 Binder-13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38886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87459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 descr="4-1-12 Binder-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39951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60344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4-1-12 Binder-3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" y="0"/>
            <a:ext cx="534765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028408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6" name="Picture 5" descr="Wastewater, Refineries &amp; Plants[1]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37057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680531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4-1-12 Binder-29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0" y="0"/>
            <a:ext cx="538886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85872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 descr="Expanded NRA_12 04 02_B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673" y="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0652120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4-1-12 Binder-24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38886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852074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4-1-12 Binder-19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0" y="0"/>
            <a:ext cx="538886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180996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 descr="4-1-12 Binder-34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49" y="0"/>
            <a:ext cx="538931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182264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4-1-12 Binder-39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38886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665138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4-1-12 Binder-44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38886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900990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4-1-12 Binder-49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38886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780486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4-1-12 Binder-54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31" y="0"/>
            <a:ext cx="531571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903677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 descr="4-1-12 Binder-55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32719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736947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4-1-12 Binder-13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38886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780639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 descr="4-1-12 Binder-15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22" y="0"/>
            <a:ext cx="538886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304687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2" name="Picture 2" descr="E:\JGH\JGH Office\SSPEED\drawings_out\2011 01 21 Public Official Mtg\Context_nra access A 3_150dp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0"/>
            <a:ext cx="6858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39735978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17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071616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3329041" y="3444389"/>
            <a:ext cx="119681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  <a:latin typeface="Arial" charset="0"/>
                <a:ea typeface="ＭＳ Ｐゴシック" charset="0"/>
                <a:cs typeface="ＭＳ Ｐゴシック" charset="0"/>
              </a:rPr>
              <a:t>SH - 146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282800078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4-1-12 Binder-57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037" y="0"/>
            <a:ext cx="540105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61666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4-1-12 Binder-58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39951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147793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4-1-12 Binder-56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30352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1112255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Clear Lake_Gate plan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083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1145054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4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904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pic>
        <p:nvPicPr>
          <p:cNvPr id="190468" name="Picture 4" descr="11LEVEE_DEVELOPMENT-DEVELOPMENT-AXO_B082410For PP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04800"/>
            <a:ext cx="9144000" cy="6388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0469" name="Picture 5" descr="05FOR PPT5082510text For PPT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55" t="2786" r="3333" b="77026"/>
          <a:stretch>
            <a:fillRect/>
          </a:stretch>
        </p:blipFill>
        <p:spPr bwMode="auto">
          <a:xfrm>
            <a:off x="0" y="5638800"/>
            <a:ext cx="91440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0582816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7890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pic>
        <p:nvPicPr>
          <p:cNvPr id="37891" name="Picture 4" descr="12LEVEE_DEVELOPMENT-DEVELOPMENT-PERSPECTIVE_NEW FROM NEIGHBORHOOD082410For PP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388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8489986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9938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pic>
        <p:nvPicPr>
          <p:cNvPr id="39939" name="Picture 4" descr="14LEVEE_DEVELOPMENT_MARSH_SECTION-B082410For PP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388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40" name="Picture 5" descr="06FOR PPT6082510text For PPT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55" t="1642" r="3333" b="75066"/>
          <a:stretch>
            <a:fillRect/>
          </a:stretch>
        </p:blipFill>
        <p:spPr bwMode="auto">
          <a:xfrm>
            <a:off x="0" y="5443538"/>
            <a:ext cx="9144000" cy="1414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2013416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41986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pic>
        <p:nvPicPr>
          <p:cNvPr id="41987" name="Picture 4" descr="13LEVEE_DEVELOPMENT_MARSH_PERSPECTIVE_B082410For PP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389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5004178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Ship-Channel-to-San-Leon-Section-Cut-Screen-Res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09987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090691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3" descr="G:\JGH\JGH Office\SSPEED\drawings_out\2011 01 21 Public Official Mtg\Context_nra districts_150dp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0"/>
            <a:ext cx="6858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6184273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54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pic>
        <p:nvPicPr>
          <p:cNvPr id="154628" name="Picture 4" descr="08EARTHEN_HOUSES_ELEVATED-HOUSES_AXO082410For PP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388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4629" name="Picture 5" descr="02FOR PPT2082510text For PPT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55" t="11963" r="3333" b="73547"/>
          <a:stretch>
            <a:fillRect/>
          </a:stretch>
        </p:blipFill>
        <p:spPr bwMode="auto">
          <a:xfrm>
            <a:off x="0" y="5986463"/>
            <a:ext cx="9144000" cy="871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0990996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566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pic>
        <p:nvPicPr>
          <p:cNvPr id="156676" name="Picture 4" descr="07EARTHEN_HOUSES_ELEVATED HOUSES_PERSPECTIVE_B082410For PP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386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859200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9458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pic>
        <p:nvPicPr>
          <p:cNvPr id="19459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93700"/>
            <a:ext cx="9144000" cy="607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4986482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8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612231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DSC_0061.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9144001" cy="6073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296137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Picture 5" descr="DSC_0058.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0737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257215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DSC_0082.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1" cy="60737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071965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53250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pic>
        <p:nvPicPr>
          <p:cNvPr id="53251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33363"/>
            <a:ext cx="9144000" cy="639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02608841"/>
      </p:ext>
    </p:extLst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LFW5.jpg"/>
          <p:cNvPicPr>
            <a:picLocks noGrp="1" noChangeAspect="1"/>
          </p:cNvPicPr>
          <p:nvPr>
            <p:ph idx="1"/>
          </p:nvPr>
        </p:nvPicPr>
        <p:blipFill>
          <a:blip r:embed="rId2"/>
          <a:srcRect l="-10368" r="-10368"/>
          <a:stretch>
            <a:fillRect/>
          </a:stretch>
        </p:blipFill>
        <p:spPr>
          <a:xfrm>
            <a:off x="-1010040" y="0"/>
            <a:ext cx="11206064" cy="6162904"/>
          </a:xfrm>
        </p:spPr>
      </p:pic>
    </p:spTree>
    <p:extLst>
      <p:ext uri="{BB962C8B-B14F-4D97-AF65-F5344CB8AC3E}">
        <p14:creationId xmlns:p14="http://schemas.microsoft.com/office/powerpoint/2010/main" val="362274421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LFP.jpg"/>
          <p:cNvPicPr>
            <a:picLocks noGrp="1" noChangeAspect="1"/>
          </p:cNvPicPr>
          <p:nvPr>
            <p:ph idx="1"/>
          </p:nvPr>
        </p:nvPicPr>
        <p:blipFill>
          <a:blip r:embed="rId2"/>
          <a:srcRect l="-10368" r="-10368"/>
          <a:stretch>
            <a:fillRect/>
          </a:stretch>
        </p:blipFill>
        <p:spPr>
          <a:xfrm>
            <a:off x="-1020733" y="0"/>
            <a:ext cx="11172038" cy="6144190"/>
          </a:xfrm>
        </p:spPr>
      </p:pic>
    </p:spTree>
    <p:extLst>
      <p:ext uri="{BB962C8B-B14F-4D97-AF65-F5344CB8AC3E}">
        <p14:creationId xmlns:p14="http://schemas.microsoft.com/office/powerpoint/2010/main" val="417232304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0" name="Picture 3" descr="G:\JGH\JGH Office\SSPEED\drawings_out\2011 01 21 Public Official Mtg\Coastline_NRA West_150dp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71600"/>
            <a:ext cx="91440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4086175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LF1.jpg"/>
          <p:cNvPicPr>
            <a:picLocks noGrp="1" noChangeAspect="1"/>
          </p:cNvPicPr>
          <p:nvPr>
            <p:ph idx="1"/>
          </p:nvPr>
        </p:nvPicPr>
        <p:blipFill>
          <a:blip r:embed="rId2"/>
          <a:srcRect l="-10368" r="-10368"/>
          <a:stretch>
            <a:fillRect/>
          </a:stretch>
        </p:blipFill>
        <p:spPr>
          <a:xfrm>
            <a:off x="-1035056" y="0"/>
            <a:ext cx="11168473" cy="6142230"/>
          </a:xfrm>
        </p:spPr>
      </p:pic>
    </p:spTree>
    <p:extLst>
      <p:ext uri="{BB962C8B-B14F-4D97-AF65-F5344CB8AC3E}">
        <p14:creationId xmlns:p14="http://schemas.microsoft.com/office/powerpoint/2010/main" val="96499310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LF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07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692812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LFG2.jpg"/>
          <p:cNvPicPr>
            <a:picLocks noGrp="1" noChangeAspect="1"/>
          </p:cNvPicPr>
          <p:nvPr>
            <p:ph idx="1"/>
          </p:nvPr>
        </p:nvPicPr>
        <p:blipFill>
          <a:blip r:embed="rId2"/>
          <a:srcRect l="-10368" r="-10368"/>
          <a:stretch>
            <a:fillRect/>
          </a:stretch>
        </p:blipFill>
        <p:spPr>
          <a:xfrm>
            <a:off x="-1011604" y="0"/>
            <a:ext cx="11198684" cy="6158845"/>
          </a:xfrm>
        </p:spPr>
      </p:pic>
    </p:spTree>
    <p:extLst>
      <p:ext uri="{BB962C8B-B14F-4D97-AF65-F5344CB8AC3E}">
        <p14:creationId xmlns:p14="http://schemas.microsoft.com/office/powerpoint/2010/main" val="52149037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LFH6.jpg"/>
          <p:cNvPicPr>
            <a:picLocks noGrp="1" noChangeAspect="1"/>
          </p:cNvPicPr>
          <p:nvPr>
            <p:ph idx="1"/>
          </p:nvPr>
        </p:nvPicPr>
        <p:blipFill>
          <a:blip r:embed="rId2"/>
          <a:srcRect l="-10368" r="-10368"/>
          <a:stretch>
            <a:fillRect/>
          </a:stretch>
        </p:blipFill>
        <p:spPr>
          <a:xfrm>
            <a:off x="-1029492" y="-134163"/>
            <a:ext cx="11172957" cy="6144696"/>
          </a:xfrm>
        </p:spPr>
      </p:pic>
    </p:spTree>
    <p:extLst>
      <p:ext uri="{BB962C8B-B14F-4D97-AF65-F5344CB8AC3E}">
        <p14:creationId xmlns:p14="http://schemas.microsoft.com/office/powerpoint/2010/main" val="345627358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LFH4.jpg"/>
          <p:cNvPicPr>
            <a:picLocks noGrp="1" noChangeAspect="1"/>
          </p:cNvPicPr>
          <p:nvPr>
            <p:ph idx="1"/>
          </p:nvPr>
        </p:nvPicPr>
        <p:blipFill>
          <a:blip r:embed="rId2"/>
          <a:srcRect l="-10368" r="-10368"/>
          <a:stretch>
            <a:fillRect/>
          </a:stretch>
        </p:blipFill>
        <p:spPr>
          <a:xfrm>
            <a:off x="-1002475" y="0"/>
            <a:ext cx="11135891" cy="6124311"/>
          </a:xfrm>
        </p:spPr>
      </p:pic>
    </p:spTree>
    <p:extLst>
      <p:ext uri="{BB962C8B-B14F-4D97-AF65-F5344CB8AC3E}">
        <p14:creationId xmlns:p14="http://schemas.microsoft.com/office/powerpoint/2010/main" val="375027301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LF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070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09610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LFG8.jpg"/>
          <p:cNvPicPr>
            <a:picLocks noGrp="1" noChangeAspect="1"/>
          </p:cNvPicPr>
          <p:nvPr>
            <p:ph idx="1"/>
          </p:nvPr>
        </p:nvPicPr>
        <p:blipFill>
          <a:blip r:embed="rId2"/>
          <a:srcRect l="-10368" r="-10368"/>
          <a:stretch>
            <a:fillRect/>
          </a:stretch>
        </p:blipFill>
        <p:spPr>
          <a:xfrm>
            <a:off x="-984773" y="-1"/>
            <a:ext cx="11109246" cy="6109657"/>
          </a:xfrm>
        </p:spPr>
      </p:pic>
    </p:spTree>
    <p:extLst>
      <p:ext uri="{BB962C8B-B14F-4D97-AF65-F5344CB8AC3E}">
        <p14:creationId xmlns:p14="http://schemas.microsoft.com/office/powerpoint/2010/main" val="2867323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071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182651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071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601028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 descr="4132684316_d4c2a6a4c6_o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157664" cy="63409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004381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 Black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 Black .thmx</Template>
  <TotalTime>1088</TotalTime>
  <Words>109</Words>
  <Application>Microsoft Macintosh PowerPoint</Application>
  <PresentationFormat>On-screen Show (4:3)</PresentationFormat>
  <Paragraphs>44</Paragraphs>
  <Slides>112</Slides>
  <Notes>22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112</vt:i4>
      </vt:variant>
    </vt:vector>
  </HeadingPairs>
  <TitlesOfParts>
    <vt:vector size="113" baseType="lpstr">
      <vt:lpstr> Black </vt:lpstr>
      <vt:lpstr>DESIGN STRATEGIES FOR STORM SURGE PROTECTION</vt:lpstr>
      <vt:lpstr>PowerPoint Presentation</vt:lpstr>
      <vt:lpstr>PowerPoint Presentation</vt:lpstr>
      <vt:lpstr>The Lone Star Coastal  National Recreation Area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Galveston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The West Shore of Galveston Bay   Coastal Defense Alternatives.  What’s There?   What Happens If We Do Nothing?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University of Houston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Thomas Colbert</dc:creator>
  <cp:lastModifiedBy>Thomas Colbert</cp:lastModifiedBy>
  <cp:revision>79</cp:revision>
  <dcterms:created xsi:type="dcterms:W3CDTF">2012-04-07T17:23:02Z</dcterms:created>
  <dcterms:modified xsi:type="dcterms:W3CDTF">2012-04-10T12:01:47Z</dcterms:modified>
</cp:coreProperties>
</file>